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1F1D-4656-BE41-8719-E81CB4A0D76C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2587-DA93-5348-9BD0-7B07BFCB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when the minerals were brought to the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32587-DA93-5348-9BD0-7B07BFCBD5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also shows when the minerals were brought to the surface or when they reached a cool enough point to crystallize (closer to surface)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32587-DA93-5348-9BD0-7B07BFCBD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69C9-E10F-290F-6A11-4B0885E86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953B-D9EF-C961-2D07-9F6E6A16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45BD-243F-300D-BFE1-AEC4D892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0BCEB-D10A-CB77-0792-384C4C44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C018-4C77-AEBC-77B4-87AE380D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3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77CA-A964-31B9-8961-5BA95451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D9144-744C-895C-DB25-7775BD11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D9A5-74BE-A482-3255-8FA1B3D6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2DF88-FD83-C9A6-2CD7-E079846A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61F7-5B1B-5439-F965-D8B51837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73CB5-D5E7-527E-9185-324116637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E8B34-D4F9-D31E-CAE3-C7A0549C4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23367-1A7D-4B40-ACFF-63B4DB4D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137F6-D98B-5DD4-4C71-38182133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C1B80-D8CF-1C4F-2BC1-FF7F29D4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E5E8-899D-8927-6DA4-420ECED8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DEE8-D4EB-9022-5EE4-66AF4F55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9B1D-C898-A7B3-ACD5-5C9F4AFE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842D-69D3-F096-E28D-C3C1ADB1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8344-1980-1A20-B4DC-430EC86A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1EB7-D663-B598-920F-3EA87DD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26CB-98AC-08A7-2305-4F1A6327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9320E-760B-92EE-A145-777CF427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02FA-BB22-5B13-1F20-7DAA60C0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3979-9ADD-A7FD-8356-BD5A21EE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ADE2-67DA-316D-E3B4-27E8E7A9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5109-A022-0BFE-3DB4-CD1EC05A6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4ED3-6A70-C868-AA86-8AE6F9A3F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09D35-297A-8179-223F-A17334AB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0564C-E6DB-297C-B01C-81480BD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3CBA-4F09-33D0-A262-C8CE2320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DDDE-815B-58EF-B605-38A0908B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01D81-6C15-A087-3EEC-823BBAED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9A319-1A1B-69CF-A5C8-51D561812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6C1B0-4D6E-75EE-248A-FD26F859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98193-A12E-13E1-8BB8-CA0D8FFE1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74FB1-7D85-16BE-D935-94C255F0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4E4E3-FB25-A084-C2F0-856062E1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B4073-F07E-B4DF-427F-2EDE8472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7C8F-C279-2C2C-4615-03BA77B7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ECD04-7173-D0A5-3712-3C637846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49244-D635-7D1A-D3CE-18E68148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B4355-E4CF-4DD2-6AE4-1B6DB19B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F9169-A9D9-9A14-350F-78BA36A2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09B5F-0589-1533-8A6D-133B2974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0B8E6-55A2-FBBF-DC3C-AF71B415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0518-BE27-B13B-915D-D77AA657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F25C-B47A-5CED-A1DD-9709196DF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37E53-05F6-1881-11C9-8A4977B50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4E3BE-C1D8-4301-B8D8-2BD705A6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44348-477E-1071-B6F2-A24D74A5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D05FC-206E-348C-CA15-96363CCD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7511-B2BE-B462-791F-8E50E14D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B5AD7-4149-6653-3849-95081B036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C8D2-D190-A073-7C82-88178771C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FAE5-1BAF-719A-D35C-396BD2D2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70F4D-3697-1C86-76C5-B4230CAA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BE63-9B35-8C78-09DF-CF326C9B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4A32A-B478-E69A-9977-5FCA71A0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B0D1-BAA4-9E09-2171-D238FA503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3ED8-EACE-4F39-5FB3-630914EB7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D7EC5-FA61-A54D-921E-5C984B78472E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EA75-1292-D14C-9EA2-D801D277C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E011-2837-19B2-E245-E5389D55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020A6-A3E2-594B-8062-0CCE51E4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ndscape with mountains and blue sky&#10;&#10;Description automatically generated">
            <a:extLst>
              <a:ext uri="{FF2B5EF4-FFF2-40B4-BE49-F238E27FC236}">
                <a16:creationId xmlns:a16="http://schemas.microsoft.com/office/drawing/2014/main" id="{7100B31D-9FCC-8E1A-8B98-54A1CC4C50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3FAE3-84AB-8E45-9785-DC1444948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75013"/>
            <a:ext cx="12192000" cy="2387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Dating of Major Normal Fault Systems Using Thermochronology: An Example from the Raft River Detachment, Basin &amp; Range, Western 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5E89E-3ED3-C9EA-C256-91EF6816A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996380"/>
            <a:ext cx="9144000" cy="107684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Paper by Wells, </a:t>
            </a:r>
            <a:r>
              <a:rPr lang="en-US" sz="1800" dirty="0" err="1">
                <a:solidFill>
                  <a:schemeClr val="bg1"/>
                </a:solidFill>
              </a:rPr>
              <a:t>Snee</a:t>
            </a:r>
            <a:r>
              <a:rPr lang="en-US" sz="1800" dirty="0">
                <a:solidFill>
                  <a:schemeClr val="bg1"/>
                </a:solidFill>
              </a:rPr>
              <a:t>, &amp; Blythe (2000)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Presentation by Solomon Feinstein</a:t>
            </a:r>
          </a:p>
        </p:txBody>
      </p:sp>
    </p:spTree>
    <p:extLst>
      <p:ext uri="{BB962C8B-B14F-4D97-AF65-F5344CB8AC3E}">
        <p14:creationId xmlns:p14="http://schemas.microsoft.com/office/powerpoint/2010/main" val="356822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F9B5-8EB2-53BE-34E6-C5F7A36C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77" y="-44655"/>
            <a:ext cx="10515600" cy="1325563"/>
          </a:xfrm>
        </p:spPr>
        <p:txBody>
          <a:bodyPr/>
          <a:lstStyle/>
          <a:p>
            <a:r>
              <a:rPr lang="en-US" dirty="0" err="1"/>
              <a:t>Ar-Ar</a:t>
            </a:r>
            <a:endParaRPr lang="en-US" dirty="0"/>
          </a:p>
        </p:txBody>
      </p:sp>
      <p:pic>
        <p:nvPicPr>
          <p:cNvPr id="5" name="Content Placeholder 4" descr="A graph of different types of soil samples&#10;&#10;Description automatically generated">
            <a:extLst>
              <a:ext uri="{FF2B5EF4-FFF2-40B4-BE49-F238E27FC236}">
                <a16:creationId xmlns:a16="http://schemas.microsoft.com/office/drawing/2014/main" id="{03B15108-9D25-A7C1-3483-FCDBABC73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777" y="2446"/>
            <a:ext cx="6646223" cy="68555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8AB6E-DE71-BC27-7C74-C78119733FAC}"/>
              </a:ext>
            </a:extLst>
          </p:cNvPr>
          <p:cNvSpPr txBox="1"/>
          <p:nvPr/>
        </p:nvSpPr>
        <p:spPr>
          <a:xfrm>
            <a:off x="296883" y="1020359"/>
            <a:ext cx="535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West side of sample area shows dates as old as 30 MA</a:t>
            </a:r>
          </a:p>
          <a:p>
            <a:pPr marL="285750" indent="-285750">
              <a:buFontTx/>
              <a:buChar char="-"/>
            </a:pPr>
            <a:r>
              <a:rPr lang="en-US" dirty="0"/>
              <a:t>East side of sample area is mainly ~10 MA</a:t>
            </a:r>
          </a:p>
        </p:txBody>
      </p:sp>
      <p:pic>
        <p:nvPicPr>
          <p:cNvPr id="7" name="Picture 6" descr="A map of the land&#10;&#10;Description automatically generated with medium confidence">
            <a:extLst>
              <a:ext uri="{FF2B5EF4-FFF2-40B4-BE49-F238E27FC236}">
                <a16:creationId xmlns:a16="http://schemas.microsoft.com/office/drawing/2014/main" id="{8BA79522-197E-0D3C-3E8D-D73FAFEE8D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3996"/>
            <a:ext cx="5652655" cy="47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05E7-DCAA-9017-235E-1CA681FA4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5CCF-972D-D9AE-A510-03301D12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77" y="-44655"/>
            <a:ext cx="10515600" cy="1325563"/>
          </a:xfrm>
        </p:spPr>
        <p:txBody>
          <a:bodyPr/>
          <a:lstStyle/>
          <a:p>
            <a:r>
              <a:rPr lang="en-US" dirty="0"/>
              <a:t>Apatite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77B97-BD24-CE83-8483-6174C263633B}"/>
              </a:ext>
            </a:extLst>
          </p:cNvPr>
          <p:cNvSpPr txBox="1"/>
          <p:nvPr/>
        </p:nvSpPr>
        <p:spPr>
          <a:xfrm>
            <a:off x="296883" y="1020359"/>
            <a:ext cx="62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Fission-Track Window is roughly 13.5 - 7.4 MA</a:t>
            </a:r>
          </a:p>
        </p:txBody>
      </p:sp>
      <p:pic>
        <p:nvPicPr>
          <p:cNvPr id="7" name="Picture 6" descr="A map of the land&#10;&#10;Description automatically generated with medium confidence">
            <a:extLst>
              <a:ext uri="{FF2B5EF4-FFF2-40B4-BE49-F238E27FC236}">
                <a16:creationId xmlns:a16="http://schemas.microsoft.com/office/drawing/2014/main" id="{4A06D4EA-BC01-AF02-4748-87C239F3D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5133"/>
            <a:ext cx="6539347" cy="5522867"/>
          </a:xfrm>
          <a:prstGeom prst="rect">
            <a:avLst/>
          </a:prstGeom>
        </p:spPr>
      </p:pic>
      <p:pic>
        <p:nvPicPr>
          <p:cNvPr id="9" name="Picture 8" descr="A diagram of a different type of land&#10;&#10;Description automatically generated with medium confidence">
            <a:extLst>
              <a:ext uri="{FF2B5EF4-FFF2-40B4-BE49-F238E27FC236}">
                <a16:creationId xmlns:a16="http://schemas.microsoft.com/office/drawing/2014/main" id="{88E2BB4F-5A1C-B1A6-2189-1826A8029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47" y="0"/>
            <a:ext cx="5641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4FBD-086E-6A72-4CCD-863175C4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A461-0642-1E66-46F6-56C3D335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77" y="-44655"/>
            <a:ext cx="10515600" cy="1325563"/>
          </a:xfrm>
        </p:spPr>
        <p:txBody>
          <a:bodyPr/>
          <a:lstStyle/>
          <a:p>
            <a:r>
              <a:rPr lang="en-US" dirty="0"/>
              <a:t>Apatite,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70FFB-4193-426B-53F9-099807574FCD}"/>
              </a:ext>
            </a:extLst>
          </p:cNvPr>
          <p:cNvSpPr txBox="1"/>
          <p:nvPr/>
        </p:nvSpPr>
        <p:spPr>
          <a:xfrm>
            <a:off x="296883" y="1284108"/>
            <a:ext cx="4440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Fission-Track Window is roughly 13.5 – 7.4 MA</a:t>
            </a:r>
          </a:p>
          <a:p>
            <a:pPr marL="285750" indent="-285750">
              <a:buFontTx/>
              <a:buChar char="-"/>
            </a:pPr>
            <a:r>
              <a:rPr lang="en-US" dirty="0"/>
              <a:t>Pine Creek and Century Hollow show the boundaries of active Miocene MCC exhumation- 13.5 MA in the west, 7.4 MA in the east</a:t>
            </a:r>
          </a:p>
        </p:txBody>
      </p:sp>
      <p:pic>
        <p:nvPicPr>
          <p:cNvPr id="7" name="Picture 6" descr="A map of the land&#10;&#10;Description automatically generated with medium confidence">
            <a:extLst>
              <a:ext uri="{FF2B5EF4-FFF2-40B4-BE49-F238E27FC236}">
                <a16:creationId xmlns:a16="http://schemas.microsoft.com/office/drawing/2014/main" id="{C9FD61CF-0EF9-FA87-AED3-6A984733F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16332"/>
            <a:ext cx="4548724" cy="3841668"/>
          </a:xfrm>
          <a:prstGeom prst="rect">
            <a:avLst/>
          </a:prstGeom>
        </p:spPr>
      </p:pic>
      <p:pic>
        <p:nvPicPr>
          <p:cNvPr id="4" name="Picture 3" descr="A collection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889779B7-C420-557B-E3E2-F5F60320F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790700"/>
            <a:ext cx="7454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D325-653F-A626-F329-13983530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02"/>
            <a:ext cx="10515600" cy="1325563"/>
          </a:xfrm>
        </p:spPr>
        <p:txBody>
          <a:bodyPr/>
          <a:lstStyle/>
          <a:p>
            <a:r>
              <a:rPr lang="en-US" dirty="0"/>
              <a:t>2 Episodes of Exhumation?</a:t>
            </a:r>
          </a:p>
        </p:txBody>
      </p:sp>
      <p:pic>
        <p:nvPicPr>
          <p:cNvPr id="4" name="Picture 3" descr="A diagram of a different type of land&#10;&#10;Description automatically generated with medium confidence">
            <a:extLst>
              <a:ext uri="{FF2B5EF4-FFF2-40B4-BE49-F238E27FC236}">
                <a16:creationId xmlns:a16="http://schemas.microsoft.com/office/drawing/2014/main" id="{A015BE49-C443-6FFB-2342-6DB53A84D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7825"/>
            <a:ext cx="12193290" cy="4696691"/>
          </a:xfrm>
          <a:prstGeom prst="rect">
            <a:avLst/>
          </a:prstGeom>
        </p:spPr>
      </p:pic>
      <p:pic>
        <p:nvPicPr>
          <p:cNvPr id="5" name="Picture 4" descr="A diagram of a different type of land&#10;&#10;Description automatically generated with medium confidence">
            <a:extLst>
              <a:ext uri="{FF2B5EF4-FFF2-40B4-BE49-F238E27FC236}">
                <a16:creationId xmlns:a16="http://schemas.microsoft.com/office/drawing/2014/main" id="{AD63208C-BBC1-F8AE-CDEE-16424E1BE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9" y="6072188"/>
            <a:ext cx="12142329" cy="7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3FAD-99E2-1460-B58E-402F2386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types of water&#10;&#10;Description automatically generated with medium confidence">
            <a:extLst>
              <a:ext uri="{FF2B5EF4-FFF2-40B4-BE49-F238E27FC236}">
                <a16:creationId xmlns:a16="http://schemas.microsoft.com/office/drawing/2014/main" id="{75CF2A6A-8587-CB84-F12F-393890A92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451" y="0"/>
            <a:ext cx="7102549" cy="6858000"/>
          </a:xfrm>
          <a:prstGeom prst="rect">
            <a:avLst/>
          </a:prstGeom>
        </p:spPr>
      </p:pic>
      <p:pic>
        <p:nvPicPr>
          <p:cNvPr id="6" name="Picture 5" descr="A diagram of a different type of land&#10;&#10;Description automatically generated with medium confidence">
            <a:extLst>
              <a:ext uri="{FF2B5EF4-FFF2-40B4-BE49-F238E27FC236}">
                <a16:creationId xmlns:a16="http://schemas.microsoft.com/office/drawing/2014/main" id="{BED2A250-1E78-6D6E-8CB1-98F064133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" y="4575346"/>
            <a:ext cx="5079254" cy="1956460"/>
          </a:xfrm>
          <a:prstGeom prst="rect">
            <a:avLst/>
          </a:prstGeom>
        </p:spPr>
      </p:pic>
      <p:pic>
        <p:nvPicPr>
          <p:cNvPr id="7" name="Picture 6" descr="A diagram of a different type of land&#10;&#10;Description automatically generated with medium confidence">
            <a:extLst>
              <a:ext uri="{FF2B5EF4-FFF2-40B4-BE49-F238E27FC236}">
                <a16:creationId xmlns:a16="http://schemas.microsoft.com/office/drawing/2014/main" id="{F5E3A1A0-8A36-1A85-8024-E6CBE14E2C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9" y="6531806"/>
            <a:ext cx="5040335" cy="326194"/>
          </a:xfrm>
          <a:prstGeom prst="rect">
            <a:avLst/>
          </a:prstGeom>
        </p:spPr>
      </p:pic>
      <p:pic>
        <p:nvPicPr>
          <p:cNvPr id="9" name="Picture 8" descr="A graph of a slope&#10;&#10;Description automatically generated">
            <a:extLst>
              <a:ext uri="{FF2B5EF4-FFF2-40B4-BE49-F238E27FC236}">
                <a16:creationId xmlns:a16="http://schemas.microsoft.com/office/drawing/2014/main" id="{59FDE3DC-E7DA-02A3-862B-F2492E973C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335" y="0"/>
            <a:ext cx="3967838" cy="1956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8FCA64-5BDA-834D-1EE3-598DE400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326194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1DD3E1-A779-FA4C-5B0E-37E100B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9237"/>
            <a:ext cx="5079254" cy="25196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Cenozoic cooling of the Precambrian Rocks in the Raft Rivers was attributed to 2 distinct detachment fault systems, kicked off by 2 distinct events/episodes of activity: 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Middle Eocene</a:t>
            </a:r>
            <a:r>
              <a:rPr lang="en-US" dirty="0"/>
              <a:t> time in west part of range (Middle Mountain Shear Zone)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13.5 – 7.4 MA</a:t>
            </a:r>
            <a:r>
              <a:rPr lang="en-US" dirty="0"/>
              <a:t> in central/east part of range (also reactivated in west) (Raft River Detachment)</a:t>
            </a:r>
          </a:p>
        </p:txBody>
      </p:sp>
    </p:spTree>
    <p:extLst>
      <p:ext uri="{BB962C8B-B14F-4D97-AF65-F5344CB8AC3E}">
        <p14:creationId xmlns:p14="http://schemas.microsoft.com/office/powerpoint/2010/main" val="45783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desert with a red circle&#10;&#10;Description automatically generated">
            <a:extLst>
              <a:ext uri="{FF2B5EF4-FFF2-40B4-BE49-F238E27FC236}">
                <a16:creationId xmlns:a16="http://schemas.microsoft.com/office/drawing/2014/main" id="{0300F591-7BB9-5BE6-BB32-58664EB9B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319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917C-93F7-FB9C-DF03-EE91CAAB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1" y="115743"/>
            <a:ext cx="10515600" cy="1325563"/>
          </a:xfrm>
        </p:spPr>
        <p:txBody>
          <a:bodyPr/>
          <a:lstStyle/>
          <a:p>
            <a:r>
              <a:rPr lang="en-US" dirty="0"/>
              <a:t>Background Geology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8CD3-AA42-A27D-D616-BC9493CF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06" y="1441307"/>
            <a:ext cx="6603753" cy="54166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Raft Rivers expose amphibolite to greenschist facies metamorphic rocks of Archean to Permian age in the hinterland of the Sevier Orogeny</a:t>
            </a:r>
          </a:p>
          <a:p>
            <a:r>
              <a:rPr lang="en-US" dirty="0"/>
              <a:t>The Archean Basement (Green Creek Complex, 2.5 Ga Schist &amp; Monzogranite) is unconformably overlain by the Proterozoic Elba Quartzite (1.5 – 0.7 Ga)</a:t>
            </a:r>
          </a:p>
          <a:p>
            <a:r>
              <a:rPr lang="en-US" dirty="0"/>
              <a:t>A ductile shear zone and brittle fault are located along the unconformity- the Raft Rivers are an arm of a larger MCC (Albion-Raft River-Grouse Creek MCC, or ARGMCC)</a:t>
            </a:r>
          </a:p>
          <a:p>
            <a:r>
              <a:rPr lang="en-US" dirty="0"/>
              <a:t>This study seeks to date the timing of deformation along the Raft River Mountains Shear Zone by analyzing 40Ar/39Ar cooling ages and apatite fission tracking in footwall rocks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4511900F-C564-CA5C-B968-A0341196E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60" y="0"/>
            <a:ext cx="537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land&#10;&#10;Description automatically generated with medium confidence">
            <a:extLst>
              <a:ext uri="{FF2B5EF4-FFF2-40B4-BE49-F238E27FC236}">
                <a16:creationId xmlns:a16="http://schemas.microsoft.com/office/drawing/2014/main" id="{B603EF91-E511-768B-FBD3-3C4FB7094B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002" y="0"/>
            <a:ext cx="8121998" cy="6859510"/>
          </a:xfrm>
          <a:prstGeom prst="rect">
            <a:avLst/>
          </a:prstGeom>
        </p:spPr>
      </p:pic>
      <p:pic>
        <p:nvPicPr>
          <p:cNvPr id="9" name="Picture 8" descr="A hand holding a rock&#10;&#10;Description automatically generated">
            <a:extLst>
              <a:ext uri="{FF2B5EF4-FFF2-40B4-BE49-F238E27FC236}">
                <a16:creationId xmlns:a16="http://schemas.microsoft.com/office/drawing/2014/main" id="{0BD82B1C-BA8E-3E49-BC5C-2BF067E97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10" y="0"/>
            <a:ext cx="4085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valley&#10;&#10;Description automatically generated">
            <a:extLst>
              <a:ext uri="{FF2B5EF4-FFF2-40B4-BE49-F238E27FC236}">
                <a16:creationId xmlns:a16="http://schemas.microsoft.com/office/drawing/2014/main" id="{93FDD5DA-85C5-926C-15AF-0B710EA6F3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a red line&#10;&#10;Description automatically generated">
            <a:extLst>
              <a:ext uri="{FF2B5EF4-FFF2-40B4-BE49-F238E27FC236}">
                <a16:creationId xmlns:a16="http://schemas.microsoft.com/office/drawing/2014/main" id="{31B3D888-3A2D-4902-8393-8F99310BD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F682-8D47-9005-8AEA-BE0D80C9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8" y="151369"/>
            <a:ext cx="11353800" cy="1325563"/>
          </a:xfrm>
        </p:spPr>
        <p:txBody>
          <a:bodyPr/>
          <a:lstStyle/>
          <a:p>
            <a:r>
              <a:rPr lang="en-US" dirty="0"/>
              <a:t>Structural Geology of the Raft River Detachment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4A94-0D33-E200-6D20-588D3513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08" y="1341912"/>
            <a:ext cx="6643254" cy="5516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Raft Rivers are a Cordilleran Metamorphic Core Complex</a:t>
            </a:r>
          </a:p>
          <a:p>
            <a:r>
              <a:rPr lang="en-US" dirty="0"/>
              <a:t>Late Mesozoic to Early Cenozoic Ductile Structures were exhumed along 2 oppositely rooted Cenozoic Decollements</a:t>
            </a:r>
          </a:p>
          <a:p>
            <a:pPr lvl="1"/>
            <a:r>
              <a:rPr lang="en-US" dirty="0"/>
              <a:t>A west-rooted mid Eocene to early Oligocene Shear Zone in the west that was reactivated during the Miocene</a:t>
            </a:r>
          </a:p>
          <a:p>
            <a:pPr lvl="1"/>
            <a:r>
              <a:rPr lang="en-US" dirty="0"/>
              <a:t>The east-rooted Raft River Detachment Fault/Shear Zone (RRSZ) in the central &amp; eastern Raft River Mountains</a:t>
            </a:r>
          </a:p>
          <a:p>
            <a:r>
              <a:rPr lang="en-US" dirty="0"/>
              <a:t>Both Shear Zones were simultaneously active</a:t>
            </a:r>
          </a:p>
          <a:p>
            <a:r>
              <a:rPr lang="en-US" dirty="0"/>
              <a:t>Mylonitic fabrics of the RRSZ are highly developed in the hanging wall (Elba Quartzite), with fabric intensity abruptly dying out within the Green Creek Complex (footwall), and exhibit top-to-east shearing</a:t>
            </a:r>
          </a:p>
        </p:txBody>
      </p:sp>
      <p:pic>
        <p:nvPicPr>
          <p:cNvPr id="5" name="Picture 4" descr="A close-up of a diagram&#10;&#10;Description automatically generated">
            <a:extLst>
              <a:ext uri="{FF2B5EF4-FFF2-40B4-BE49-F238E27FC236}">
                <a16:creationId xmlns:a16="http://schemas.microsoft.com/office/drawing/2014/main" id="{CB6723D3-EAC3-A202-F54A-4B3CA2FBF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60" y="4490662"/>
            <a:ext cx="5116039" cy="2367338"/>
          </a:xfrm>
          <a:prstGeom prst="rect">
            <a:avLst/>
          </a:prstGeom>
        </p:spPr>
      </p:pic>
      <p:pic>
        <p:nvPicPr>
          <p:cNvPr id="7" name="Picture 6" descr="A close-up of several images of a rock&#10;&#10;Description automatically generated">
            <a:extLst>
              <a:ext uri="{FF2B5EF4-FFF2-40B4-BE49-F238E27FC236}">
                <a16:creationId xmlns:a16="http://schemas.microsoft.com/office/drawing/2014/main" id="{DDEB90A9-83E4-B587-BCE6-825E8A6C8F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62" y="1113613"/>
            <a:ext cx="5339938" cy="34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E947-5E80-3D70-089E-DD26C420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08" y="234496"/>
            <a:ext cx="10763992" cy="1325563"/>
          </a:xfrm>
        </p:spPr>
        <p:txBody>
          <a:bodyPr/>
          <a:lstStyle/>
          <a:p>
            <a:r>
              <a:rPr lang="en-US" dirty="0"/>
              <a:t>Mylonite &amp; Ductile Deformation- A Closer Look</a:t>
            </a:r>
          </a:p>
        </p:txBody>
      </p:sp>
      <p:pic>
        <p:nvPicPr>
          <p:cNvPr id="5" name="Picture 4" descr="A close-up of several images of a rock&#10;&#10;Description automatically generated">
            <a:extLst>
              <a:ext uri="{FF2B5EF4-FFF2-40B4-BE49-F238E27FC236}">
                <a16:creationId xmlns:a16="http://schemas.microsoft.com/office/drawing/2014/main" id="{4622CBDC-B8FE-C4DF-3063-A5F5CA7308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8" y="1381070"/>
            <a:ext cx="8504217" cy="5476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D5D4A-E0A9-0F20-856F-93AE5BF6AB14}"/>
              </a:ext>
            </a:extLst>
          </p:cNvPr>
          <p:cNvSpPr txBox="1"/>
          <p:nvPr/>
        </p:nvSpPr>
        <p:spPr>
          <a:xfrm>
            <a:off x="9094025" y="1303379"/>
            <a:ext cx="3006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Deformation lamellae in Quartz</a:t>
            </a:r>
          </a:p>
          <a:p>
            <a:pPr marL="342900" indent="-342900">
              <a:buAutoNum type="alphaLcParenR"/>
            </a:pPr>
            <a:r>
              <a:rPr lang="en-US" dirty="0"/>
              <a:t>Recrystallized Quartz Grain, exhibiting deformation bands, indicating dextral shearing</a:t>
            </a:r>
          </a:p>
          <a:p>
            <a:pPr marL="342900" indent="-342900">
              <a:buAutoNum type="alphaLcParenR"/>
            </a:pPr>
            <a:r>
              <a:rPr lang="en-US" dirty="0"/>
              <a:t>Extension fractures of Feldspar </a:t>
            </a:r>
            <a:r>
              <a:rPr lang="en-US" dirty="0" err="1"/>
              <a:t>Porphyroclast</a:t>
            </a:r>
            <a:r>
              <a:rPr lang="en-US" dirty="0"/>
              <a:t>, filled with Quartz &amp; relict fibers, suggesting pressure solution active with dislocation creep in Quartz</a:t>
            </a:r>
          </a:p>
          <a:p>
            <a:pPr marL="342900" indent="-342900">
              <a:buAutoNum type="alphaLcParenR"/>
            </a:pPr>
            <a:r>
              <a:rPr lang="en-US" dirty="0" err="1"/>
              <a:t>Synkinematic</a:t>
            </a:r>
            <a:r>
              <a:rPr lang="en-US" dirty="0"/>
              <a:t> growth of Muscovite within micro pull-</a:t>
            </a:r>
            <a:r>
              <a:rPr lang="en-US" dirty="0" err="1"/>
              <a:t>aparts</a:t>
            </a:r>
            <a:r>
              <a:rPr lang="en-US" dirty="0"/>
              <a:t> of Kyanite, indicating plastic deformation conditions of 300-400ºC</a:t>
            </a:r>
          </a:p>
        </p:txBody>
      </p:sp>
    </p:spTree>
    <p:extLst>
      <p:ext uri="{BB962C8B-B14F-4D97-AF65-F5344CB8AC3E}">
        <p14:creationId xmlns:p14="http://schemas.microsoft.com/office/powerpoint/2010/main" val="213388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A641-60E6-800A-B024-CEA6357F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62" y="388876"/>
            <a:ext cx="11060875" cy="1325563"/>
          </a:xfrm>
        </p:spPr>
        <p:txBody>
          <a:bodyPr/>
          <a:lstStyle/>
          <a:p>
            <a:r>
              <a:rPr lang="en-US" dirty="0" err="1"/>
              <a:t>Ar-Ar</a:t>
            </a:r>
            <a:r>
              <a:rPr lang="en-US" dirty="0"/>
              <a:t> &amp; Apatite Fission Track Thermochronology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8BFF-FD09-4649-895E-04924363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904229"/>
            <a:ext cx="5087848" cy="29537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Archean and Proterozoic Rocks of the footwall were collected for thermochronology at locations 4-5 km apart along a 25 km long transect of the range</a:t>
            </a:r>
          </a:p>
          <a:p>
            <a:r>
              <a:rPr lang="en-US" dirty="0"/>
              <a:t>The transect was extended west 22 more km for apatite fission track analysis</a:t>
            </a:r>
          </a:p>
          <a:p>
            <a:r>
              <a:rPr lang="en-US" dirty="0"/>
              <a:t>Hornblende, Muscovite, Biotite, Orthoclase, Zircon, &amp; Apatite were analyzed in </a:t>
            </a:r>
            <a:r>
              <a:rPr lang="en-US" dirty="0" err="1"/>
              <a:t>Ar-Ar</a:t>
            </a:r>
            <a:r>
              <a:rPr lang="en-US" dirty="0"/>
              <a:t> Thermochronology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D1D3A122-568A-7D16-184D-5CF96224A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62" y="1566032"/>
            <a:ext cx="3883231" cy="2201738"/>
          </a:xfrm>
          <a:prstGeom prst="rect">
            <a:avLst/>
          </a:prstGeom>
        </p:spPr>
      </p:pic>
      <p:pic>
        <p:nvPicPr>
          <p:cNvPr id="5" name="Picture 4" descr="A map of the land&#10;&#10;Description automatically generated with medium confidence">
            <a:extLst>
              <a:ext uri="{FF2B5EF4-FFF2-40B4-BE49-F238E27FC236}">
                <a16:creationId xmlns:a16="http://schemas.microsoft.com/office/drawing/2014/main" id="{1A9F0831-834C-56EC-6628-F409AFE72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49" y="1566032"/>
            <a:ext cx="6265951" cy="52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559</Words>
  <Application>Microsoft Macintosh PowerPoint</Application>
  <PresentationFormat>Widescreen</PresentationFormat>
  <Paragraphs>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Dating of Major Normal Fault Systems Using Thermochronology: An Example from the Raft River Detachment, Basin &amp; Range, Western United States</vt:lpstr>
      <vt:lpstr>PowerPoint Presentation</vt:lpstr>
      <vt:lpstr>Background Geology</vt:lpstr>
      <vt:lpstr>PowerPoint Presentation</vt:lpstr>
      <vt:lpstr>PowerPoint Presentation</vt:lpstr>
      <vt:lpstr>PowerPoint Presentation</vt:lpstr>
      <vt:lpstr>Structural Geology of the Raft River Detachment</vt:lpstr>
      <vt:lpstr>Mylonite &amp; Ductile Deformation- A Closer Look</vt:lpstr>
      <vt:lpstr>Ar-Ar &amp; Apatite Fission Track Thermochronology</vt:lpstr>
      <vt:lpstr>Ar-Ar</vt:lpstr>
      <vt:lpstr>Apatite</vt:lpstr>
      <vt:lpstr>Apatite, cont.</vt:lpstr>
      <vt:lpstr>2 Episodes of Exhumation?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Solomon J Feinstein</dc:creator>
  <cp:lastModifiedBy>Solomon J Feinstein</cp:lastModifiedBy>
  <cp:revision>8</cp:revision>
  <dcterms:created xsi:type="dcterms:W3CDTF">2024-11-02T02:02:20Z</dcterms:created>
  <dcterms:modified xsi:type="dcterms:W3CDTF">2024-11-05T05:04:26Z</dcterms:modified>
</cp:coreProperties>
</file>